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8" r:id="rId6"/>
    <p:sldId id="269" r:id="rId7"/>
    <p:sldId id="270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5CA9"/>
    <a:srgbClr val="951C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444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75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64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51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61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4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44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47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4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34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18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52883-DDCA-4D9F-B5EA-B5424B2A8AAA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DC0B-843E-47D7-934D-1D7BFA7B347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15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41"/>
            <a:ext cx="12192000" cy="68606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7882" y="1122362"/>
            <a:ext cx="11066930" cy="2884723"/>
          </a:xfrm>
        </p:spPr>
        <p:txBody>
          <a:bodyPr>
            <a:normAutofit fontScale="90000"/>
          </a:bodyPr>
          <a:lstStyle/>
          <a:p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Montserrat Black"/>
                <a:cs typeface="Montserrat Black"/>
              </a:rPr>
            </a:br>
            <a:r>
              <a:rPr lang="es-ES" b="1" u="sng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TASA GENERAL </a:t>
            </a:r>
            <a:br>
              <a:rPr lang="es-ES" b="1" u="sng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b="1" u="sng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 INMUEBLE (</a:t>
            </a:r>
            <a:r>
              <a:rPr lang="es-ES" b="1" u="sng" spc="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TGI)</a:t>
            </a:r>
            <a:r>
              <a:rPr lang="es-ES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36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PROYECTO </a:t>
            </a:r>
            <a:br>
              <a:rPr lang="es-ES" sz="36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36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ORDENANZA TRIBUTARIA </a:t>
            </a:r>
            <a:br>
              <a:rPr lang="es-ES" sz="36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36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SEGUNDO SEMESTRE 2022</a:t>
            </a:r>
            <a:endParaRPr lang="es-ES_tradnl" sz="3600" spc="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3682" y="4180114"/>
            <a:ext cx="10800000" cy="1077686"/>
          </a:xfrm>
        </p:spPr>
        <p:txBody>
          <a:bodyPr/>
          <a:lstStyle/>
          <a:p>
            <a:endParaRPr lang="es-AR" dirty="0">
              <a:solidFill>
                <a:schemeClr val="bg1"/>
              </a:solidFill>
              <a:latin typeface="Montserrat SemiBold" panose="00000700000000000000" pitchFamily="2" charset="0"/>
            </a:endParaRPr>
          </a:p>
          <a:p>
            <a:r>
              <a:rPr lang="es-AR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Secretaría de Desarrollo Económico y Productivo</a:t>
            </a:r>
          </a:p>
          <a:p>
            <a:endParaRPr lang="es-AR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753682" y="4007088"/>
            <a:ext cx="108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218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4952" y="755455"/>
            <a:ext cx="9925766" cy="5422987"/>
          </a:xfrm>
        </p:spPr>
        <p:txBody>
          <a:bodyPr>
            <a:normAutofit/>
          </a:bodyPr>
          <a:lstStyle/>
          <a:p>
            <a:r>
              <a:rPr lang="es-ES" b="1" u="sng" dirty="0">
                <a:latin typeface="Times New Roman" pitchFamily="18" charset="0"/>
                <a:cs typeface="Times New Roman" pitchFamily="18" charset="0"/>
              </a:rPr>
              <a:t>MODALIDAD DE CÁLCULO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s-ES" b="1" dirty="0">
                <a:latin typeface="Times New Roman" pitchFamily="18" charset="0"/>
                <a:cs typeface="Times New Roman" pitchFamily="18" charset="0"/>
              </a:rPr>
              <a:t>A partir del Año Fiscal 2022 se “desdobla” el aumento de la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TGI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en 2 tramos semestrales. Esto permite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UcParenR"/>
            </a:pPr>
            <a:endParaRPr lang="es-ES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UcParenR"/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Disminuir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impacto del incremento en el bolsillo de </a:t>
            </a: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vecinos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al dividir en dos veces el aumento y no hacerlo en su totalidad al inicio del </a:t>
            </a: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año.</a:t>
            </a:r>
            <a:endParaRPr lang="es-E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lphaUcParenR"/>
            </a:pP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Reducir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 aumento efectivo anual de la Tasa: </a:t>
            </a: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 transcurrir  un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semestre con una actualización parcial, </a:t>
            </a:r>
            <a:r>
              <a:rPr lang="es-E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tasa real/efectiva del aumento en el año es menor.</a:t>
            </a:r>
            <a:endParaRPr lang="es-ES_tradnl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_tradnl" dirty="0"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34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194952" y="591671"/>
            <a:ext cx="9360989" cy="5586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u="sng" dirty="0" smtClean="0">
                <a:latin typeface="Times New Roman" pitchFamily="18" charset="0"/>
                <a:cs typeface="Times New Roman" pitchFamily="18" charset="0"/>
              </a:rPr>
              <a:t>VALOR </a:t>
            </a:r>
            <a:r>
              <a:rPr lang="es-ES" b="1" u="sng" dirty="0">
                <a:latin typeface="Times New Roman" pitchFamily="18" charset="0"/>
                <a:cs typeface="Times New Roman" pitchFamily="18" charset="0"/>
              </a:rPr>
              <a:t>DEL AUMENTO: </a:t>
            </a:r>
          </a:p>
          <a:p>
            <a:pPr marL="0" indent="0" algn="just">
              <a:buNone/>
            </a:pPr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	Se actualiza el Módulo Tributario para el Segundo Semestre 2022 en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un 22,65% correspondiente al IPC del IPEC por el período Octubre 2021 – Marzo 2022.</a:t>
            </a:r>
            <a:endParaRPr lang="es-ES_tradnl" dirty="0">
              <a:cs typeface="Montserrat SemiBold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8BE1C4F2-9CE5-494D-B0EF-47E099069F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9288" y="2447367"/>
            <a:ext cx="5641712" cy="3670375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xmlns="" val="82428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707775" y="798262"/>
            <a:ext cx="9354965" cy="5422987"/>
          </a:xfrm>
        </p:spPr>
        <p:txBody>
          <a:bodyPr>
            <a:normAutofit/>
          </a:bodyPr>
          <a:lstStyle/>
          <a:p>
            <a:r>
              <a:rPr lang="es-ES" sz="4400" b="1" u="sng" dirty="0">
                <a:latin typeface="Times New Roman" pitchFamily="18" charset="0"/>
                <a:cs typeface="Times New Roman" pitchFamily="18" charset="0"/>
              </a:rPr>
              <a:t>Análisis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s-ES" sz="2400" b="1" dirty="0">
              <a:solidFill>
                <a:srgbClr val="135CA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s-ES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Esto significa un aumento real/efectivo para todo el  </a:t>
            </a:r>
            <a:r>
              <a:rPr lang="es-ES" sz="3200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Año 2022 del 40,99%. </a:t>
            </a:r>
            <a:endParaRPr lang="es-AR" sz="3200" dirty="0"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685800" indent="0" algn="just">
              <a:lnSpc>
                <a:spcPct val="107000"/>
              </a:lnSpc>
              <a:buNone/>
            </a:pPr>
            <a:endParaRPr lang="es-AR" sz="32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s-ES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Si se hubiese seguido con la metodología anterior, el aumento sufrido por el contribuyente hubiera sido del </a:t>
            </a:r>
            <a:r>
              <a:rPr lang="es-ES" sz="3200" b="1" dirty="0">
                <a:solidFill>
                  <a:srgbClr val="FF000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53,3%.</a:t>
            </a:r>
            <a:endParaRPr lang="es-AR" sz="3200" dirty="0">
              <a:solidFill>
                <a:srgbClr val="FF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endParaRPr lang="es-ES_tradnl" sz="2400" dirty="0">
              <a:solidFill>
                <a:srgbClr val="135CA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_tradnl" dirty="0"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33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FF85E0B-39DA-43DE-AFCE-EEF888B2204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329" y="430306"/>
            <a:ext cx="11053484" cy="5486400"/>
          </a:xfrm>
          <a:prstGeom prst="rect">
            <a:avLst/>
          </a:prstGeom>
          <a:ln w="57150"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06052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425388" y="564776"/>
            <a:ext cx="9697314" cy="56564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400" b="1" u="sng" dirty="0">
                <a:latin typeface="Times New Roman" pitchFamily="18" charset="0"/>
                <a:cs typeface="Times New Roman" pitchFamily="18" charset="0"/>
              </a:rPr>
              <a:t>SEGUIMOS PREMIANDO AL CONTRIBUYENTE CUMPLIDOR</a:t>
            </a:r>
          </a:p>
          <a:p>
            <a:pPr marL="0" indent="0" algn="just">
              <a:buNone/>
            </a:pPr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Se mantiene el régimen del Buen Contribuyente, es decir la posibilidad de pagar la TGI a su Valor Histórico sin la actualización de la Nueva Tributaria</a:t>
            </a:r>
          </a:p>
          <a:p>
            <a:pPr marL="0" indent="0" algn="just">
              <a:buNone/>
            </a:pPr>
            <a:endParaRPr lang="es-E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Cancelando desde el día 16 en adelante: se paga el Valor Tributaria 2022 Segundo Semestre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Cancelando del día 11 al 15: se paga a </a:t>
            </a:r>
            <a:r>
              <a:rPr lang="es-ES" sz="2400" b="1" u="sng" dirty="0">
                <a:latin typeface="Times New Roman" pitchFamily="18" charset="0"/>
                <a:cs typeface="Times New Roman" pitchFamily="18" charset="0"/>
              </a:rPr>
              <a:t>valor histórico</a:t>
            </a:r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 según valor tributaria 2022 Primer Semestre, es decir se ahorra el 22,65% del aumento establecido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Cancelando del 1 al 10: se paga a </a:t>
            </a:r>
            <a:r>
              <a:rPr lang="es-ES" sz="2400" b="1" u="sng" dirty="0">
                <a:latin typeface="Times New Roman" pitchFamily="18" charset="0"/>
                <a:cs typeface="Times New Roman" pitchFamily="18" charset="0"/>
              </a:rPr>
              <a:t>valor histórico</a:t>
            </a:r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 según valor tributaria 2022 Primer Semestre y aparte </a:t>
            </a:r>
            <a:r>
              <a:rPr lang="es-ES" sz="2400" b="1" u="sng" dirty="0">
                <a:latin typeface="Times New Roman" pitchFamily="18" charset="0"/>
                <a:cs typeface="Times New Roman" pitchFamily="18" charset="0"/>
              </a:rPr>
              <a:t>se gana un descuento extra del 5</a:t>
            </a:r>
            <a:r>
              <a:rPr lang="es-ES" sz="2400" b="1" u="sng" dirty="0" smtClean="0">
                <a:latin typeface="Times New Roman" pitchFamily="18" charset="0"/>
                <a:cs typeface="Times New Roman" pitchFamily="18" charset="0"/>
              </a:rPr>
              <a:t>%. 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400" b="1" dirty="0">
                <a:latin typeface="Times New Roman" pitchFamily="18" charset="0"/>
                <a:cs typeface="Times New Roman" pitchFamily="18" charset="0"/>
              </a:rPr>
              <a:t>Adhiriéndose al débito automático: se paga a valor tributaria 2022 Primer Semestre – Importe con vencimiento del 1 al 10; </a:t>
            </a:r>
            <a:r>
              <a:rPr lang="es-ES" sz="2400" b="1" u="sng" dirty="0">
                <a:latin typeface="Times New Roman" pitchFamily="18" charset="0"/>
                <a:cs typeface="Times New Roman" pitchFamily="18" charset="0"/>
              </a:rPr>
              <a:t>MÁS un descuento del 5%.</a:t>
            </a:r>
            <a:endParaRPr lang="es-ES_tradnl" sz="2400" u="sng" dirty="0">
              <a:solidFill>
                <a:srgbClr val="135CA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64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606"/>
          </a:xfrm>
          <a:prstGeom prst="rect">
            <a:avLst/>
          </a:prstGeom>
        </p:spPr>
      </p:pic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479175" y="645460"/>
            <a:ext cx="9403683" cy="55757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400" b="1" dirty="0">
              <a:latin typeface="Montserrat SemiBold"/>
              <a:cs typeface="Montserrat SemiBold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600" b="1" u="sng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EJEMPLO</a:t>
            </a:r>
            <a:r>
              <a:rPr lang="es-ES" sz="2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Caso testigo Boleta TGI de $1.500,00 Primer Semestre Año 2022</a:t>
            </a:r>
            <a:endParaRPr lang="es-AR" sz="26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1º) Valor Boleta 2º Semestre 2022: </a:t>
            </a:r>
            <a:r>
              <a:rPr lang="es-ES" sz="2600" b="1" u="sng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$1.839,75</a:t>
            </a:r>
            <a:endParaRPr lang="es-AR" sz="2600" u="sng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2º) Cancelando después del 16 del mes: </a:t>
            </a:r>
            <a:r>
              <a:rPr lang="es-ES" sz="2600" b="1" u="sng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$</a:t>
            </a:r>
            <a:r>
              <a:rPr lang="es-ES" sz="2600" b="1" u="sng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1.839,75</a:t>
            </a:r>
            <a:endParaRPr lang="es-AR" sz="2600" b="1" u="sng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3º) Cancelando entre el 11 y el 15 del mes: </a:t>
            </a:r>
            <a:r>
              <a:rPr lang="es-ES" sz="2600" b="1" u="sng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$1.500,00</a:t>
            </a:r>
            <a:endParaRPr lang="es-AR" sz="2600" b="1" u="sng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4º) Cancelando entre el 1 y el 10 del mes: </a:t>
            </a:r>
            <a:r>
              <a:rPr lang="es-ES" sz="2600" b="1" u="sng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$1.425,00</a:t>
            </a:r>
            <a:endParaRPr lang="es-AR" sz="2600" u="sng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5º) Cancelando entre el 1 y el 10 del mes con débito automático: </a:t>
            </a:r>
            <a:r>
              <a:rPr lang="es-ES" sz="2600" b="1" u="sng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$1.353,75</a:t>
            </a:r>
            <a:endParaRPr lang="es-AR" sz="2600" u="sng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es-ES" sz="2400" b="1" dirty="0">
              <a:latin typeface="Montserrat SemiBold"/>
              <a:cs typeface="Montserrat SemiBold"/>
            </a:endParaRPr>
          </a:p>
          <a:p>
            <a:endParaRPr lang="es-ES_tradnl" sz="2400" dirty="0">
              <a:solidFill>
                <a:srgbClr val="135CA9"/>
              </a:solidFill>
            </a:endParaRPr>
          </a:p>
          <a:p>
            <a:pPr marL="0" indent="0">
              <a:buNone/>
            </a:pPr>
            <a:endParaRPr lang="es-ES_tradnl" dirty="0">
              <a:latin typeface="Montserrat SemiBold"/>
              <a:cs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 desarroll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541"/>
            <a:ext cx="12192000" cy="6860606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524000" y="1122362"/>
            <a:ext cx="9144000" cy="250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72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¡</a:t>
            </a:r>
            <a:r>
              <a:rPr lang="es-ES" sz="7200" b="1" spc="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GRACIAS!</a:t>
            </a:r>
            <a:endParaRPr lang="es-ES_tradnl" sz="7200" spc="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4000" y="4180114"/>
            <a:ext cx="9144000" cy="1077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A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Secretaría de Desarrollo Económico y Productivo</a:t>
            </a:r>
          </a:p>
        </p:txBody>
      </p:sp>
      <p:cxnSp>
        <p:nvCxnSpPr>
          <p:cNvPr id="7" name="Conector recto 8"/>
          <p:cNvCxnSpPr/>
          <p:nvPr/>
        </p:nvCxnSpPr>
        <p:spPr>
          <a:xfrm>
            <a:off x="2569029" y="4007088"/>
            <a:ext cx="705394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5582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353</Words>
  <Application>Microsoft Office PowerPoint</Application>
  <PresentationFormat>Personalizado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    TASA GENERAL  DE INMUEBLE (TGI) PROYECTO  ORDENANZA TRIBUTARIA  SEGUNDO SEMESTRE 2022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InKulpado666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 Prevención de Consumos Problemáticos</dc:title>
  <dc:creator>AREA SALUD RQTA 1</dc:creator>
  <cp:lastModifiedBy>Rentas</cp:lastModifiedBy>
  <cp:revision>38</cp:revision>
  <dcterms:created xsi:type="dcterms:W3CDTF">2021-03-29T11:17:47Z</dcterms:created>
  <dcterms:modified xsi:type="dcterms:W3CDTF">2022-05-24T10:37:58Z</dcterms:modified>
</cp:coreProperties>
</file>