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gnacio\Desktop\Muni%202021\Canasta%20b&#225;sica\Precios%20con%20promedios%20(ultimo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Evolución Canásta Básica de Alimentos</a:t>
            </a:r>
            <a:endParaRPr lang="es-AR">
              <a:effectLst/>
            </a:endParaRPr>
          </a:p>
          <a:p>
            <a:pPr>
              <a:defRPr/>
            </a:pPr>
            <a:r>
              <a:rPr lang="en-US" sz="1200" b="0" i="0" baseline="0">
                <a:effectLst/>
              </a:rPr>
              <a:t>Hogar Ref: </a:t>
            </a:r>
            <a:r>
              <a:rPr lang="es-AR" sz="1200" b="0" i="0" baseline="0">
                <a:effectLst/>
              </a:rPr>
              <a:t>cuatro miembros, compuesto por un jefe varón de 35 años, su esposa de 31 años, un hijo de 6 años y una hija de 8 años</a:t>
            </a:r>
            <a:endParaRPr lang="es-AR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84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('Evolución mensual'!$DJ$2,'Evolución mensual'!$DL$2,'Evolución mensual'!$DN$2,'Evolución mensual'!$DP$2,'Evolución mensual'!$DR$2,'Evolución mensual'!$DT$2,'Evolución mensual'!$DV$2,'Evolución mensual'!$DX$2,'Evolución mensual'!$DZ$2,'Evolución mensual'!$EB$2,'Evolución mensual'!$ED$2,'Evolución mensual'!$EF$2,'Evolución mensual'!$EH$2,'Evolución mensual'!$EJ$2,'Evolución mensual'!$EL$2,'Evolución mensual'!$EN$2)</c15:sqref>
                  </c15:fullRef>
                </c:ext>
              </c:extLst>
              <c:f>('Evolución mensual'!$DN$2,'Evolución mensual'!$DP$2,'Evolución mensual'!$DR$2,'Evolución mensual'!$DT$2,'Evolución mensual'!$DV$2,'Evolución mensual'!$DX$2,'Evolución mensual'!$DZ$2,'Evolución mensual'!$EB$2,'Evolución mensual'!$ED$2,'Evolución mensual'!$EF$2,'Evolución mensual'!$EH$2,'Evolución mensual'!$EJ$2,'Evolución mensual'!$EL$2,'Evolución mensual'!$EN$2)</c:f>
              <c:numCache>
                <c:formatCode>mmm\-yy</c:formatCode>
                <c:ptCount val="14"/>
                <c:pt idx="0">
                  <c:v>44317</c:v>
                </c:pt>
                <c:pt idx="1">
                  <c:v>44348</c:v>
                </c:pt>
                <c:pt idx="2">
                  <c:v>44378</c:v>
                </c:pt>
                <c:pt idx="3">
                  <c:v>44409</c:v>
                </c:pt>
                <c:pt idx="4">
                  <c:v>44440</c:v>
                </c:pt>
                <c:pt idx="5">
                  <c:v>44470</c:v>
                </c:pt>
                <c:pt idx="6">
                  <c:v>44501</c:v>
                </c:pt>
                <c:pt idx="7">
                  <c:v>44531</c:v>
                </c:pt>
                <c:pt idx="8">
                  <c:v>44562</c:v>
                </c:pt>
                <c:pt idx="9">
                  <c:v>44593</c:v>
                </c:pt>
                <c:pt idx="10">
                  <c:v>44621</c:v>
                </c:pt>
                <c:pt idx="11">
                  <c:v>44652</c:v>
                </c:pt>
                <c:pt idx="12">
                  <c:v>44682</c:v>
                </c:pt>
                <c:pt idx="13">
                  <c:v>44713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('Evolución mensual'!$DJ$5,'Evolución mensual'!$DL$5,'Evolución mensual'!$DN$5,'Evolución mensual'!$DP$5,'Evolución mensual'!$DR$5,'Evolución mensual'!$DT$5,'Evolución mensual'!$DV$5,'Evolución mensual'!$DX$5,'Evolución mensual'!$DZ$5,'Evolución mensual'!$EB$5,'Evolución mensual'!$ED$5,'Evolución mensual'!$EF$5,'Evolución mensual'!$EH$5,'Evolución mensual'!$EJ$5,'Evolución mensual'!$EL$5,'Evolución mensual'!$EN$5)</c15:sqref>
                  </c15:fullRef>
                </c:ext>
              </c:extLst>
              <c:f>('Evolución mensual'!$DN$5,'Evolución mensual'!$DP$5,'Evolución mensual'!$DR$5,'Evolución mensual'!$DT$5,'Evolución mensual'!$DV$5,'Evolución mensual'!$DX$5,'Evolución mensual'!$DZ$5,'Evolución mensual'!$EB$5,'Evolución mensual'!$ED$5,'Evolución mensual'!$EF$5,'Evolución mensual'!$EH$5,'Evolución mensual'!$EJ$5,'Evolución mensual'!$EL$5,'Evolución mensual'!$EN$5)</c:f>
              <c:numCache>
                <c:formatCode>_ [$$-2C0A]\ * #,##0.00_ ;_ [$$-2C0A]\ * \-#,##0.00_ ;_ [$$-2C0A]\ * "-"??_ ;_ @_ </c:formatCode>
                <c:ptCount val="14"/>
                <c:pt idx="0">
                  <c:v>29301.070118129031</c:v>
                </c:pt>
                <c:pt idx="1">
                  <c:v>29743.002472272947</c:v>
                </c:pt>
                <c:pt idx="2">
                  <c:v>30064.672059125896</c:v>
                </c:pt>
                <c:pt idx="3">
                  <c:v>30946.643538673768</c:v>
                </c:pt>
                <c:pt idx="4">
                  <c:v>31931.732843465808</c:v>
                </c:pt>
                <c:pt idx="5">
                  <c:v>32475.017470221737</c:v>
                </c:pt>
                <c:pt idx="6">
                  <c:v>33219.491542416901</c:v>
                </c:pt>
                <c:pt idx="7">
                  <c:v>35113.59673641366</c:v>
                </c:pt>
                <c:pt idx="8">
                  <c:v>38660.315346911622</c:v>
                </c:pt>
                <c:pt idx="9">
                  <c:v>40689.672999913506</c:v>
                </c:pt>
                <c:pt idx="10">
                  <c:v>42739.499704030488</c:v>
                </c:pt>
                <c:pt idx="11">
                  <c:v>45773.204076971786</c:v>
                </c:pt>
                <c:pt idx="12">
                  <c:v>46289.833189442506</c:v>
                </c:pt>
                <c:pt idx="13">
                  <c:v>47814.86099989478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8636664"/>
        <c:axId val="278637448"/>
        <c:axId val="0"/>
      </c:bar3DChart>
      <c:dateAx>
        <c:axId val="27863666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78637448"/>
        <c:crosses val="autoZero"/>
        <c:auto val="1"/>
        <c:lblOffset val="100"/>
        <c:baseTimeUnit val="months"/>
      </c:dateAx>
      <c:valAx>
        <c:axId val="278637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[$$-2C0A]\ * #,##0.00_ ;_ [$$-2C0A]\ * \-#,##0.00_ ;_ [$$-2C0A]\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78636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5B1-F0F9-40DC-BD42-64D7D8E0AE9E}" type="datetimeFigureOut">
              <a:rPr lang="es-AR" smtClean="0"/>
              <a:t>15/7/2022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4DDE0-761B-4EC4-A4AA-A6328246BA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06767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5B1-F0F9-40DC-BD42-64D7D8E0AE9E}" type="datetimeFigureOut">
              <a:rPr lang="es-AR" smtClean="0"/>
              <a:t>15/7/2022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4DDE0-761B-4EC4-A4AA-A6328246BA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895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5B1-F0F9-40DC-BD42-64D7D8E0AE9E}" type="datetimeFigureOut">
              <a:rPr lang="es-AR" smtClean="0"/>
              <a:t>15/7/2022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4DDE0-761B-4EC4-A4AA-A6328246BA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77982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5B1-F0F9-40DC-BD42-64D7D8E0AE9E}" type="datetimeFigureOut">
              <a:rPr lang="es-AR" smtClean="0"/>
              <a:t>15/7/2022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4DDE0-761B-4EC4-A4AA-A6328246BA74}" type="slidenum">
              <a:rPr lang="es-AR" smtClean="0"/>
              <a:t>‹Nº›</a:t>
            </a:fld>
            <a:endParaRPr lang="es-A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2117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5B1-F0F9-40DC-BD42-64D7D8E0AE9E}" type="datetimeFigureOut">
              <a:rPr lang="es-AR" smtClean="0"/>
              <a:t>15/7/2022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4DDE0-761B-4EC4-A4AA-A6328246BA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70326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5B1-F0F9-40DC-BD42-64D7D8E0AE9E}" type="datetimeFigureOut">
              <a:rPr lang="es-AR" smtClean="0"/>
              <a:t>15/7/2022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4DDE0-761B-4EC4-A4AA-A6328246BA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1843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5B1-F0F9-40DC-BD42-64D7D8E0AE9E}" type="datetimeFigureOut">
              <a:rPr lang="es-AR" smtClean="0"/>
              <a:t>15/7/2022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4DDE0-761B-4EC4-A4AA-A6328246BA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93082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5B1-F0F9-40DC-BD42-64D7D8E0AE9E}" type="datetimeFigureOut">
              <a:rPr lang="es-AR" smtClean="0"/>
              <a:t>15/7/2022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4DDE0-761B-4EC4-A4AA-A6328246BA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0824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5B1-F0F9-40DC-BD42-64D7D8E0AE9E}" type="datetimeFigureOut">
              <a:rPr lang="es-AR" smtClean="0"/>
              <a:t>15/7/2022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4DDE0-761B-4EC4-A4AA-A6328246BA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6765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5B1-F0F9-40DC-BD42-64D7D8E0AE9E}" type="datetimeFigureOut">
              <a:rPr lang="es-AR" smtClean="0"/>
              <a:t>15/7/2022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4DDE0-761B-4EC4-A4AA-A6328246BA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506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5B1-F0F9-40DC-BD42-64D7D8E0AE9E}" type="datetimeFigureOut">
              <a:rPr lang="es-AR" smtClean="0"/>
              <a:t>15/7/2022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4DDE0-761B-4EC4-A4AA-A6328246BA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1141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5B1-F0F9-40DC-BD42-64D7D8E0AE9E}" type="datetimeFigureOut">
              <a:rPr lang="es-AR" smtClean="0"/>
              <a:t>15/7/2022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4DDE0-761B-4EC4-A4AA-A6328246BA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005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5B1-F0F9-40DC-BD42-64D7D8E0AE9E}" type="datetimeFigureOut">
              <a:rPr lang="es-AR" smtClean="0"/>
              <a:t>15/7/2022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4DDE0-761B-4EC4-A4AA-A6328246BA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290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5B1-F0F9-40DC-BD42-64D7D8E0AE9E}" type="datetimeFigureOut">
              <a:rPr lang="es-AR" smtClean="0"/>
              <a:t>15/7/2022</a:t>
            </a:fld>
            <a:endParaRPr lang="es-A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4DDE0-761B-4EC4-A4AA-A6328246BA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0861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5B1-F0F9-40DC-BD42-64D7D8E0AE9E}" type="datetimeFigureOut">
              <a:rPr lang="es-AR" smtClean="0"/>
              <a:t>15/7/2022</a:t>
            </a:fld>
            <a:endParaRPr lang="es-A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4DDE0-761B-4EC4-A4AA-A6328246BA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3413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5B1-F0F9-40DC-BD42-64D7D8E0AE9E}" type="datetimeFigureOut">
              <a:rPr lang="es-AR" smtClean="0"/>
              <a:t>15/7/2022</a:t>
            </a:fld>
            <a:endParaRPr lang="es-A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4DDE0-761B-4EC4-A4AA-A6328246BA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77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5B1-F0F9-40DC-BD42-64D7D8E0AE9E}" type="datetimeFigureOut">
              <a:rPr lang="es-AR" smtClean="0"/>
              <a:t>15/7/2022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4DDE0-761B-4EC4-A4AA-A6328246BA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7753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B4C25B1-F0F9-40DC-BD42-64D7D8E0AE9E}" type="datetimeFigureOut">
              <a:rPr lang="es-AR" smtClean="0"/>
              <a:t>15/7/2022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4DDE0-761B-4EC4-A4AA-A6328246BA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53873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CBA Mes </a:t>
            </a:r>
            <a:r>
              <a:rPr lang="es-ES" b="1" dirty="0" smtClean="0"/>
              <a:t>JUNIO</a:t>
            </a: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8150" y="2052919"/>
            <a:ext cx="11522016" cy="3718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300" dirty="0"/>
              <a:t>U</a:t>
            </a:r>
            <a:r>
              <a:rPr lang="es-ES" sz="3300" dirty="0" smtClean="0"/>
              <a:t>na </a:t>
            </a:r>
            <a:r>
              <a:rPr lang="es-ES" sz="3300" dirty="0"/>
              <a:t>familia tipo -compuesta por dos personas adultas y dos menores- necesitó percibir ingresos por </a:t>
            </a:r>
            <a:r>
              <a:rPr lang="es-AR" sz="3300" dirty="0"/>
              <a:t> </a:t>
            </a:r>
            <a:r>
              <a:rPr lang="es-AR" sz="3300" b="1" dirty="0" smtClean="0"/>
              <a:t>$ 47.814,86 </a:t>
            </a:r>
            <a:endParaRPr lang="es-ES" sz="3300" b="1" dirty="0" smtClean="0"/>
          </a:p>
          <a:p>
            <a:pPr marL="0" indent="0">
              <a:buNone/>
            </a:pPr>
            <a:r>
              <a:rPr lang="es-ES" sz="3300" dirty="0" smtClean="0"/>
              <a:t>Para </a:t>
            </a:r>
            <a:r>
              <a:rPr lang="es-ES" sz="3300" dirty="0"/>
              <a:t>cubrir una </a:t>
            </a:r>
            <a:r>
              <a:rPr lang="es-ES" sz="3300" i="1" dirty="0"/>
              <a:t>canasta </a:t>
            </a:r>
            <a:r>
              <a:rPr lang="es-ES" sz="3300" i="1" dirty="0" smtClean="0"/>
              <a:t>básica* </a:t>
            </a:r>
            <a:r>
              <a:rPr lang="es-ES" sz="3300" i="1" dirty="0"/>
              <a:t>(alimentos), marcando un AUMENTO promedio, con respecto al mes </a:t>
            </a:r>
            <a:r>
              <a:rPr lang="es-ES" sz="3300" i="1" dirty="0" smtClean="0"/>
              <a:t>de MAYO del </a:t>
            </a:r>
            <a:r>
              <a:rPr lang="es-ES" sz="3300" b="1" i="1" dirty="0" smtClean="0"/>
              <a:t>3,29%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58150" y="6195261"/>
            <a:ext cx="120338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white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*</a:t>
            </a:r>
            <a:r>
              <a:rPr lang="en-US" dirty="0" err="1" smtClean="0"/>
              <a:t>Hogar</a:t>
            </a:r>
            <a:r>
              <a:rPr lang="en-US" dirty="0" smtClean="0"/>
              <a:t> </a:t>
            </a:r>
            <a:r>
              <a:rPr lang="en-US" dirty="0"/>
              <a:t>Ref: </a:t>
            </a:r>
            <a:r>
              <a:rPr lang="es-AR" dirty="0"/>
              <a:t>cuatro miembros, compuesto por un jefe varón de 35 años, su esposa de 31 años, un hijo de 6 años y una hija de 8 años</a:t>
            </a:r>
          </a:p>
        </p:txBody>
      </p:sp>
    </p:spTree>
    <p:extLst>
      <p:ext uri="{BB962C8B-B14F-4D97-AF65-F5344CB8AC3E}">
        <p14:creationId xmlns:p14="http://schemas.microsoft.com/office/powerpoint/2010/main" val="3052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266" y="0"/>
            <a:ext cx="9404723" cy="1400530"/>
          </a:xfrm>
        </p:spPr>
        <p:txBody>
          <a:bodyPr/>
          <a:lstStyle/>
          <a:p>
            <a:pPr algn="ctr"/>
            <a:r>
              <a:rPr lang="es-ES" sz="4600" b="1" dirty="0" smtClean="0"/>
              <a:t>Evolución anual CBA</a:t>
            </a:r>
            <a:endParaRPr lang="es-AR" sz="4600" b="1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5021880"/>
              </p:ext>
            </p:extLst>
          </p:nvPr>
        </p:nvGraphicFramePr>
        <p:xfrm>
          <a:off x="508729" y="1070172"/>
          <a:ext cx="11258550" cy="5495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46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142</TotalTime>
  <Words>117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CBA Mes JUNIO</vt:lpstr>
      <vt:lpstr>Evolución anual CBA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CBA Mes Junio</dc:title>
  <dc:creator>Ignacio</dc:creator>
  <cp:lastModifiedBy>Ignacio</cp:lastModifiedBy>
  <cp:revision>27</cp:revision>
  <dcterms:created xsi:type="dcterms:W3CDTF">2021-06-02T11:53:06Z</dcterms:created>
  <dcterms:modified xsi:type="dcterms:W3CDTF">2022-07-15T14:51:41Z</dcterms:modified>
</cp:coreProperties>
</file>