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1C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52" d="100"/>
          <a:sy n="52" d="100"/>
        </p:scale>
        <p:origin x="82" y="71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gnacio\Desktop\Evoluci&#243;n%20actividad%20econ&#243;mic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gnacio\Desktop\Evoluci&#243;n%20actividad%20econ&#243;mic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gnacio\Desktop\Evoluci&#243;n%20actividad%20econ&#243;mic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gnacio\Desktop\Evoluci&#243;n%20actividad%20econ&#243;mic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gnacio\Desktop\Evoluci&#243;n%20actividad%20econ&#243;mic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gnacio\Desktop\Evoluci&#243;n%20actividad%20econ&#243;mic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lang="es-ES"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2400" b="0" i="0" u="none" strike="noStrike" baseline="0" dirty="0" smtClean="0">
                <a:effectLst/>
              </a:rPr>
              <a:t>Altas y bajas totales JUNIO</a:t>
            </a:r>
            <a:endParaRPr lang="es-AR" sz="2400" dirty="0"/>
          </a:p>
        </c:rich>
      </c:tx>
      <c:layout>
        <c:manualLayout>
          <c:xMode val="edge"/>
          <c:yMode val="edge"/>
          <c:x val="0.34788730540721713"/>
          <c:y val="1.338383829513086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Datos!$N$1:$O$1</c:f>
              <c:strCache>
                <c:ptCount val="2"/>
                <c:pt idx="0">
                  <c:v>Altas Totales Junio</c:v>
                </c:pt>
                <c:pt idx="1">
                  <c:v>Bajas totales Junio</c:v>
                </c:pt>
              </c:strCache>
            </c:strRef>
          </c:cat>
          <c:val>
            <c:numRef>
              <c:f>Datos!$N$2:$O$2</c:f>
              <c:numCache>
                <c:formatCode>General</c:formatCode>
                <c:ptCount val="2"/>
                <c:pt idx="0">
                  <c:v>75</c:v>
                </c:pt>
              </c:numCache>
            </c:numRef>
          </c:val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Datos!$N$1:$O$1</c:f>
              <c:strCache>
                <c:ptCount val="2"/>
                <c:pt idx="0">
                  <c:v>Altas Totales Junio</c:v>
                </c:pt>
                <c:pt idx="1">
                  <c:v>Bajas totales Junio</c:v>
                </c:pt>
              </c:strCache>
            </c:strRef>
          </c:cat>
          <c:val>
            <c:numRef>
              <c:f>Datos!$N$3:$O$3</c:f>
              <c:numCache>
                <c:formatCode>General</c:formatCode>
                <c:ptCount val="2"/>
                <c:pt idx="1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3336776"/>
        <c:axId val="240202856"/>
      </c:barChart>
      <c:catAx>
        <c:axId val="203336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240202856"/>
        <c:crosses val="autoZero"/>
        <c:auto val="1"/>
        <c:lblAlgn val="ctr"/>
        <c:lblOffset val="100"/>
        <c:noMultiLvlLbl val="0"/>
      </c:catAx>
      <c:valAx>
        <c:axId val="240202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203336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s-ES" sz="2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AR" sz="2600" b="1" i="0" baseline="0" dirty="0" smtClean="0">
                <a:effectLst/>
              </a:rPr>
              <a:t>Evolución mensual altas y bajas totales</a:t>
            </a:r>
            <a:endParaRPr lang="es-AR" sz="2600" b="1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Datos!$A$7</c:f>
              <c:strCache>
                <c:ptCount val="1"/>
                <c:pt idx="0">
                  <c:v>Altas totales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Datos!$B$6:$G$6</c:f>
              <c:strCache>
                <c:ptCount val="6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</c:strCache>
            </c:strRef>
          </c:cat>
          <c:val>
            <c:numRef>
              <c:f>Datos!$B$7:$G$7</c:f>
              <c:numCache>
                <c:formatCode>General</c:formatCode>
                <c:ptCount val="6"/>
                <c:pt idx="0">
                  <c:v>56</c:v>
                </c:pt>
                <c:pt idx="1">
                  <c:v>26</c:v>
                </c:pt>
                <c:pt idx="2">
                  <c:v>46</c:v>
                </c:pt>
                <c:pt idx="3">
                  <c:v>50</c:v>
                </c:pt>
                <c:pt idx="4">
                  <c:v>73</c:v>
                </c:pt>
                <c:pt idx="5">
                  <c:v>75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Datos!$A$8</c:f>
              <c:strCache>
                <c:ptCount val="1"/>
                <c:pt idx="0">
                  <c:v>Bajas totales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Datos!$B$6:$G$6</c:f>
              <c:strCache>
                <c:ptCount val="6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</c:strCache>
            </c:strRef>
          </c:cat>
          <c:val>
            <c:numRef>
              <c:f>Datos!$B$8:$G$8</c:f>
              <c:numCache>
                <c:formatCode>General</c:formatCode>
                <c:ptCount val="6"/>
                <c:pt idx="0">
                  <c:v>31</c:v>
                </c:pt>
                <c:pt idx="1">
                  <c:v>10</c:v>
                </c:pt>
                <c:pt idx="2">
                  <c:v>23</c:v>
                </c:pt>
                <c:pt idx="3">
                  <c:v>20</c:v>
                </c:pt>
                <c:pt idx="4">
                  <c:v>22</c:v>
                </c:pt>
                <c:pt idx="5">
                  <c:v>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0207776"/>
        <c:axId val="238220704"/>
      </c:lineChart>
      <c:catAx>
        <c:axId val="240207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238220704"/>
        <c:crosses val="autoZero"/>
        <c:auto val="1"/>
        <c:lblAlgn val="ctr"/>
        <c:lblOffset val="100"/>
        <c:noMultiLvlLbl val="0"/>
      </c:catAx>
      <c:valAx>
        <c:axId val="238220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240207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s-ES" sz="2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2200" b="1" i="0" baseline="0" dirty="0" smtClean="0">
                <a:effectLst/>
              </a:rPr>
              <a:t>Altas y bajas segmentadas JUNIO 2022</a:t>
            </a:r>
            <a:endParaRPr lang="es-AR" sz="2200" dirty="0">
              <a:effectLst/>
            </a:endParaRPr>
          </a:p>
        </c:rich>
      </c:tx>
      <c:layout>
        <c:manualLayout>
          <c:xMode val="edge"/>
          <c:yMode val="edge"/>
          <c:x val="0.37187424368214622"/>
          <c:y val="2.131724189299625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ALTAS COMERCIOS</c:v>
                </c:pt>
                <c:pt idx="1">
                  <c:v>BAJAS COMERCIOS</c:v>
                </c:pt>
                <c:pt idx="2">
                  <c:v>ALTAS SERVICIOS</c:v>
                </c:pt>
                <c:pt idx="3">
                  <c:v>BAJAS SERVICIOS</c:v>
                </c:pt>
              </c:strCache>
            </c:strRef>
          </c:cat>
          <c:val>
            <c:numRef>
              <c:f>Hoja1!$G$2:$G$5</c:f>
              <c:numCache>
                <c:formatCode>General</c:formatCode>
                <c:ptCount val="4"/>
                <c:pt idx="0">
                  <c:v>27</c:v>
                </c:pt>
                <c:pt idx="1">
                  <c:v>6</c:v>
                </c:pt>
                <c:pt idx="2">
                  <c:v>48</c:v>
                </c:pt>
                <c:pt idx="3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1980696"/>
        <c:axId val="271777768"/>
      </c:barChart>
      <c:catAx>
        <c:axId val="271980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271777768"/>
        <c:crosses val="autoZero"/>
        <c:auto val="1"/>
        <c:lblAlgn val="ctr"/>
        <c:lblOffset val="100"/>
        <c:noMultiLvlLbl val="0"/>
      </c:catAx>
      <c:valAx>
        <c:axId val="271777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271980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s-ES" sz="28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AR" sz="2800"/>
              <a:t>Altas</a:t>
            </a:r>
            <a:r>
              <a:rPr lang="es-AR" sz="2800" baseline="0"/>
              <a:t> por rubro</a:t>
            </a:r>
            <a:endParaRPr lang="es-AR" sz="280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s-ES" sz="14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A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s-ES" sz="14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A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s-ES" sz="14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A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s-ES" sz="14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A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s-ES" sz="14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A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s-ES" sz="14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A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s-ES" sz="14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A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14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Hoja3!$G$8:$G$15</c:f>
              <c:strCache>
                <c:ptCount val="8"/>
                <c:pt idx="0">
                  <c:v>Indumentaria, Calzado y accesorios</c:v>
                </c:pt>
                <c:pt idx="1">
                  <c:v>Centros de salud, consultorios y estéticas</c:v>
                </c:pt>
                <c:pt idx="2">
                  <c:v>Alimentos y Art. De limpieza</c:v>
                </c:pt>
                <c:pt idx="3">
                  <c:v>Oficinas</c:v>
                </c:pt>
                <c:pt idx="4">
                  <c:v>Industrias y talleres</c:v>
                </c:pt>
                <c:pt idx="5">
                  <c:v>Gimnasios </c:v>
                </c:pt>
                <c:pt idx="6">
                  <c:v>Educación </c:v>
                </c:pt>
                <c:pt idx="7">
                  <c:v>Viveros </c:v>
                </c:pt>
              </c:strCache>
            </c:strRef>
          </c:cat>
          <c:val>
            <c:numRef>
              <c:f>Hoja3!$H$8:$H$15</c:f>
              <c:numCache>
                <c:formatCode>General</c:formatCode>
                <c:ptCount val="8"/>
                <c:pt idx="0">
                  <c:v>9</c:v>
                </c:pt>
                <c:pt idx="1">
                  <c:v>2</c:v>
                </c:pt>
                <c:pt idx="2">
                  <c:v>10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s-ES" sz="2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AR" sz="2600" b="1" dirty="0"/>
              <a:t>Evolución mensual de actividad comercial 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Hoja1!$A$2</c:f>
              <c:strCache>
                <c:ptCount val="1"/>
                <c:pt idx="0">
                  <c:v>ALTAS COMERCIOS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Hoja1!$B$1:$G$1</c:f>
              <c:strCache>
                <c:ptCount val="6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</c:strCache>
            </c:strRef>
          </c:cat>
          <c:val>
            <c:numRef>
              <c:f>Hoja1!$B$2:$G$2</c:f>
              <c:numCache>
                <c:formatCode>General</c:formatCode>
                <c:ptCount val="6"/>
                <c:pt idx="0">
                  <c:v>30</c:v>
                </c:pt>
                <c:pt idx="1">
                  <c:v>17</c:v>
                </c:pt>
                <c:pt idx="2">
                  <c:v>21</c:v>
                </c:pt>
                <c:pt idx="3">
                  <c:v>14</c:v>
                </c:pt>
                <c:pt idx="4">
                  <c:v>19</c:v>
                </c:pt>
                <c:pt idx="5">
                  <c:v>27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Hoja1!$A$3</c:f>
              <c:strCache>
                <c:ptCount val="1"/>
                <c:pt idx="0">
                  <c:v>BAJAS COMERCIOS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Hoja1!$B$1:$G$1</c:f>
              <c:strCache>
                <c:ptCount val="6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</c:strCache>
            </c:strRef>
          </c:cat>
          <c:val>
            <c:numRef>
              <c:f>Hoja1!$B$3:$G$3</c:f>
              <c:numCache>
                <c:formatCode>General</c:formatCode>
                <c:ptCount val="6"/>
                <c:pt idx="0">
                  <c:v>13</c:v>
                </c:pt>
                <c:pt idx="1">
                  <c:v>5</c:v>
                </c:pt>
                <c:pt idx="2">
                  <c:v>15</c:v>
                </c:pt>
                <c:pt idx="3">
                  <c:v>12</c:v>
                </c:pt>
                <c:pt idx="4">
                  <c:v>8</c:v>
                </c:pt>
                <c:pt idx="5">
                  <c:v>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1969256"/>
        <c:axId val="240101528"/>
      </c:lineChart>
      <c:catAx>
        <c:axId val="271969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240101528"/>
        <c:crosses val="autoZero"/>
        <c:auto val="1"/>
        <c:lblAlgn val="ctr"/>
        <c:lblOffset val="100"/>
        <c:noMultiLvlLbl val="0"/>
      </c:catAx>
      <c:valAx>
        <c:axId val="240101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271969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s-ES" sz="2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AR" sz="2600" b="1" smtClean="0"/>
              <a:t>Evolución mensual </a:t>
            </a:r>
            <a:r>
              <a:rPr lang="es-AR" sz="2600" b="1" dirty="0" smtClean="0"/>
              <a:t>comercio y servicios  </a:t>
            </a:r>
            <a:endParaRPr lang="es-AR" sz="2600" b="1" dirty="0"/>
          </a:p>
        </c:rich>
      </c:tx>
      <c:layout>
        <c:manualLayout>
          <c:xMode val="edge"/>
          <c:yMode val="edge"/>
          <c:x val="0.33295928806668401"/>
          <c:y val="2.586507857589907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Hoja1!$A$2</c:f>
              <c:strCache>
                <c:ptCount val="1"/>
                <c:pt idx="0">
                  <c:v>ALTAS COMERCIOS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Hoja1!$B$1:$G$1</c:f>
              <c:strCache>
                <c:ptCount val="6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</c:strCache>
            </c:strRef>
          </c:cat>
          <c:val>
            <c:numRef>
              <c:f>Hoja1!$B$2:$G$2</c:f>
              <c:numCache>
                <c:formatCode>General</c:formatCode>
                <c:ptCount val="6"/>
                <c:pt idx="0">
                  <c:v>30</c:v>
                </c:pt>
                <c:pt idx="1">
                  <c:v>17</c:v>
                </c:pt>
                <c:pt idx="2">
                  <c:v>21</c:v>
                </c:pt>
                <c:pt idx="3">
                  <c:v>14</c:v>
                </c:pt>
                <c:pt idx="4">
                  <c:v>19</c:v>
                </c:pt>
                <c:pt idx="5">
                  <c:v>27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Hoja1!$A$3</c:f>
              <c:strCache>
                <c:ptCount val="1"/>
                <c:pt idx="0">
                  <c:v>BAJAS COMERCIOS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Hoja1!$B$1:$G$1</c:f>
              <c:strCache>
                <c:ptCount val="6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</c:strCache>
            </c:strRef>
          </c:cat>
          <c:val>
            <c:numRef>
              <c:f>Hoja1!$B$3:$G$3</c:f>
              <c:numCache>
                <c:formatCode>General</c:formatCode>
                <c:ptCount val="6"/>
                <c:pt idx="0">
                  <c:v>13</c:v>
                </c:pt>
                <c:pt idx="1">
                  <c:v>5</c:v>
                </c:pt>
                <c:pt idx="2">
                  <c:v>15</c:v>
                </c:pt>
                <c:pt idx="3">
                  <c:v>12</c:v>
                </c:pt>
                <c:pt idx="4">
                  <c:v>8</c:v>
                </c:pt>
                <c:pt idx="5">
                  <c:v>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Hoja1!$A$4</c:f>
              <c:strCache>
                <c:ptCount val="1"/>
                <c:pt idx="0">
                  <c:v>ALTAS SERVICIOS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Hoja1!$B$1:$G$1</c:f>
              <c:strCache>
                <c:ptCount val="6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</c:strCache>
            </c:strRef>
          </c:cat>
          <c:val>
            <c:numRef>
              <c:f>Hoja1!$B$4:$G$4</c:f>
              <c:numCache>
                <c:formatCode>General</c:formatCode>
                <c:ptCount val="6"/>
                <c:pt idx="0">
                  <c:v>26</c:v>
                </c:pt>
                <c:pt idx="1">
                  <c:v>9</c:v>
                </c:pt>
                <c:pt idx="2">
                  <c:v>25</c:v>
                </c:pt>
                <c:pt idx="3">
                  <c:v>36</c:v>
                </c:pt>
                <c:pt idx="4">
                  <c:v>54</c:v>
                </c:pt>
                <c:pt idx="5">
                  <c:v>48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Hoja1!$A$5</c:f>
              <c:strCache>
                <c:ptCount val="1"/>
                <c:pt idx="0">
                  <c:v>BAJAS SERVICIOS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Hoja1!$B$1:$G$1</c:f>
              <c:strCache>
                <c:ptCount val="6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</c:strCache>
            </c:strRef>
          </c:cat>
          <c:val>
            <c:numRef>
              <c:f>Hoja1!$B$5:$G$5</c:f>
              <c:numCache>
                <c:formatCode>General</c:formatCode>
                <c:ptCount val="6"/>
                <c:pt idx="0">
                  <c:v>18</c:v>
                </c:pt>
                <c:pt idx="1">
                  <c:v>5</c:v>
                </c:pt>
                <c:pt idx="2">
                  <c:v>8</c:v>
                </c:pt>
                <c:pt idx="3">
                  <c:v>8</c:v>
                </c:pt>
                <c:pt idx="4">
                  <c:v>14</c:v>
                </c:pt>
                <c:pt idx="5">
                  <c:v>20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7511976"/>
        <c:axId val="237513152"/>
      </c:lineChart>
      <c:catAx>
        <c:axId val="237511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237513152"/>
        <c:crosses val="autoZero"/>
        <c:auto val="1"/>
        <c:lblAlgn val="ctr"/>
        <c:lblOffset val="100"/>
        <c:noMultiLvlLbl val="0"/>
      </c:catAx>
      <c:valAx>
        <c:axId val="237513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237511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2883-DDCA-4D9F-B5EA-B5424B2A8AAA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DC0B-843E-47D7-934D-1D7BFA7B347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442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2883-DDCA-4D9F-B5EA-B5424B2A8AAA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DC0B-843E-47D7-934D-1D7BFA7B347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52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2883-DDCA-4D9F-B5EA-B5424B2A8AAA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DC0B-843E-47D7-934D-1D7BFA7B347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648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2883-DDCA-4D9F-B5EA-B5424B2A8AAA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DC0B-843E-47D7-934D-1D7BFA7B347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518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2883-DDCA-4D9F-B5EA-B5424B2A8AAA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DC0B-843E-47D7-934D-1D7BFA7B347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614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2883-DDCA-4D9F-B5EA-B5424B2A8AAA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DC0B-843E-47D7-934D-1D7BFA7B347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87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2883-DDCA-4D9F-B5EA-B5424B2A8AAA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DC0B-843E-47D7-934D-1D7BFA7B347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4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2883-DDCA-4D9F-B5EA-B5424B2A8AAA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DC0B-843E-47D7-934D-1D7BFA7B347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478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2883-DDCA-4D9F-B5EA-B5424B2A8AAA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DC0B-843E-47D7-934D-1D7BFA7B347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49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2883-DDCA-4D9F-B5EA-B5424B2A8AAA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DC0B-843E-47D7-934D-1D7BFA7B347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341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2883-DDCA-4D9F-B5EA-B5424B2A8AAA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DC0B-843E-47D7-934D-1D7BFA7B347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180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52883-DDCA-4D9F-B5EA-B5424B2A8AAA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1DC0B-843E-47D7-934D-1D7BFA7B347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52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 secretaria general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794"/>
            <a:ext cx="12193411" cy="685879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35130" y="930117"/>
            <a:ext cx="9144000" cy="2487674"/>
          </a:xfrm>
        </p:spPr>
        <p:txBody>
          <a:bodyPr>
            <a:normAutofit fontScale="90000"/>
          </a:bodyPr>
          <a:lstStyle/>
          <a:p>
            <a:r>
              <a:rPr lang="es-AR" b="1" dirty="0" smtClean="0">
                <a:solidFill>
                  <a:schemeClr val="bg1"/>
                </a:solidFill>
                <a:latin typeface="Montserrat ExtraBold" pitchFamily="2" charset="0"/>
              </a:rPr>
              <a:t>MONITOR DE</a:t>
            </a:r>
            <a:br>
              <a:rPr lang="es-AR" b="1" dirty="0" smtClean="0">
                <a:solidFill>
                  <a:schemeClr val="bg1"/>
                </a:solidFill>
                <a:latin typeface="Montserrat ExtraBold" pitchFamily="2" charset="0"/>
              </a:rPr>
            </a:br>
            <a:r>
              <a:rPr lang="es-AR" b="1" dirty="0" smtClean="0">
                <a:solidFill>
                  <a:schemeClr val="bg1"/>
                </a:solidFill>
                <a:latin typeface="Montserrat ExtraBold" pitchFamily="2" charset="0"/>
              </a:rPr>
              <a:t>ACTIVIDADES ECONÓMICAS</a:t>
            </a:r>
            <a:endParaRPr lang="en-US" dirty="0">
              <a:solidFill>
                <a:schemeClr val="bg1"/>
              </a:solidFill>
              <a:latin typeface="Montserrat ExtraBold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569029" y="4007088"/>
            <a:ext cx="705394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218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2 secretaria general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009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3600" dirty="0" smtClean="0">
                <a:solidFill>
                  <a:schemeClr val="bg1"/>
                </a:solidFill>
                <a:latin typeface="Montserrat ExtraBold" panose="00000900000000000000" pitchFamily="2" charset="0"/>
              </a:rPr>
              <a:t>MONITOR DE ACTIVIDADES ECONÓMICAS</a:t>
            </a:r>
            <a:endParaRPr lang="en-US" sz="3600" dirty="0">
              <a:solidFill>
                <a:schemeClr val="bg1"/>
              </a:solidFill>
              <a:latin typeface="Montserrat ExtraBold" panose="00000900000000000000" pitchFamily="2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84240" y="2003035"/>
            <a:ext cx="9332494" cy="397919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AR" sz="2400" dirty="0" smtClean="0">
                <a:latin typeface="Montserrat SemiBold" pitchFamily="2" charset="0"/>
              </a:rPr>
              <a:t>Un principio básico de la administración (tanto pública como privada)  es que lo que no puede medirse, no puede gestionarse y mucho menos mejorarse.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AR" sz="2400" dirty="0" smtClean="0">
                <a:latin typeface="Montserrat SemiBold" pitchFamily="2" charset="0"/>
              </a:rPr>
              <a:t>Por eso es necesario contar con estadísticas periódicas</a:t>
            </a:r>
            <a:r>
              <a:rPr lang="es-ES" sz="2400" dirty="0" smtClean="0">
                <a:latin typeface="Montserrat SemiBold" pitchFamily="2" charset="0"/>
              </a:rPr>
              <a:t> a los efectos de poder actuar, en este caso con políticas publicas sobre los distintos sectores que hacen al desarrollo de nuestra ciudad.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2400" dirty="0" smtClean="0">
                <a:latin typeface="Montserrat SemiBold" pitchFamily="2" charset="0"/>
              </a:rPr>
              <a:t>Presentamos esta información a los fines de que pueda visualizarse en gráficos la evolución del sector comercial y de servicios a través del tiempo e iremos introduciendo otros mecanismos de información y posterior presentación de los mismos. </a:t>
            </a:r>
            <a:endParaRPr lang="es-AR" sz="2400" dirty="0" smtClean="0">
              <a:latin typeface="Montserrat Semi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48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 para toda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" y="0"/>
            <a:ext cx="12192000" cy="6858000"/>
          </a:xfrm>
          <a:prstGeom prst="rect">
            <a:avLst/>
          </a:prstGeom>
        </p:spPr>
      </p:pic>
      <p:graphicFrame>
        <p:nvGraphicFramePr>
          <p:cNvPr id="7" name="Gráfic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2705472"/>
              </p:ext>
            </p:extLst>
          </p:nvPr>
        </p:nvGraphicFramePr>
        <p:xfrm>
          <a:off x="1591732" y="601133"/>
          <a:ext cx="9482667" cy="5311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0534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US"/>
          </a:p>
        </p:txBody>
      </p:sp>
      <p:pic>
        <p:nvPicPr>
          <p:cNvPr id="4" name="Picture 3" descr="3 para toda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" y="0"/>
            <a:ext cx="12192000" cy="6858000"/>
          </a:xfrm>
          <a:prstGeom prst="rect">
            <a:avLst/>
          </a:prstGeom>
        </p:spPr>
      </p:pic>
      <p:graphicFrame>
        <p:nvGraphicFramePr>
          <p:cNvPr id="5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8853600"/>
              </p:ext>
            </p:extLst>
          </p:nvPr>
        </p:nvGraphicFramePr>
        <p:xfrm>
          <a:off x="1540933" y="626533"/>
          <a:ext cx="9524999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US"/>
          </a:p>
        </p:txBody>
      </p:sp>
      <p:pic>
        <p:nvPicPr>
          <p:cNvPr id="4" name="Picture 3" descr="3 para toda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" y="0"/>
            <a:ext cx="12192000" cy="6858000"/>
          </a:xfrm>
          <a:prstGeom prst="rect">
            <a:avLst/>
          </a:prstGeom>
        </p:spPr>
      </p:pic>
      <p:sp>
        <p:nvSpPr>
          <p:cNvPr id="5" name="Marcador de contenido 1"/>
          <p:cNvSpPr txBox="1">
            <a:spLocks/>
          </p:cNvSpPr>
          <p:nvPr/>
        </p:nvSpPr>
        <p:spPr>
          <a:xfrm>
            <a:off x="1835665" y="5858751"/>
            <a:ext cx="8971888" cy="882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SemiBold" pitchFamily="2" charset="0"/>
              </a:rPr>
              <a:t>Relación entre alta y bajas de comercios: 4,5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SemiBold" pitchFamily="2" charset="0"/>
              </a:rPr>
              <a:t>Relación entre alta y bajas de servicios: 2,4 </a:t>
            </a:r>
            <a:endParaRPr kumimoji="0" lang="es-A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SemiBold" pitchFamily="2" charset="0"/>
            </a:endParaRPr>
          </a:p>
        </p:txBody>
      </p:sp>
      <p:graphicFrame>
        <p:nvGraphicFramePr>
          <p:cNvPr id="6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2135103"/>
              </p:ext>
            </p:extLst>
          </p:nvPr>
        </p:nvGraphicFramePr>
        <p:xfrm>
          <a:off x="1532468" y="558799"/>
          <a:ext cx="9516532" cy="4995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US"/>
          </a:p>
        </p:txBody>
      </p:sp>
      <p:pic>
        <p:nvPicPr>
          <p:cNvPr id="4" name="Picture 3" descr="3 para toda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" y="0"/>
            <a:ext cx="12192000" cy="6858000"/>
          </a:xfrm>
          <a:prstGeom prst="rect">
            <a:avLst/>
          </a:prstGeom>
        </p:spPr>
      </p:pic>
      <p:graphicFrame>
        <p:nvGraphicFramePr>
          <p:cNvPr id="6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2896358"/>
              </p:ext>
            </p:extLst>
          </p:nvPr>
        </p:nvGraphicFramePr>
        <p:xfrm>
          <a:off x="253328" y="191729"/>
          <a:ext cx="11513103" cy="6390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US"/>
          </a:p>
        </p:txBody>
      </p:sp>
      <p:pic>
        <p:nvPicPr>
          <p:cNvPr id="4" name="Picture 3" descr="3 para toda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" y="0"/>
            <a:ext cx="12192000" cy="6858000"/>
          </a:xfrm>
          <a:prstGeom prst="rect">
            <a:avLst/>
          </a:prstGeom>
        </p:spPr>
      </p:pic>
      <p:graphicFrame>
        <p:nvGraphicFramePr>
          <p:cNvPr id="5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8343070"/>
              </p:ext>
            </p:extLst>
          </p:nvPr>
        </p:nvGraphicFramePr>
        <p:xfrm>
          <a:off x="1498600" y="584200"/>
          <a:ext cx="9626600" cy="51962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Marcador de contenido 2"/>
          <p:cNvSpPr txBox="1">
            <a:spLocks/>
          </p:cNvSpPr>
          <p:nvPr/>
        </p:nvSpPr>
        <p:spPr>
          <a:xfrm>
            <a:off x="1674803" y="5818332"/>
            <a:ext cx="11821064" cy="17392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s-E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SemiBold" pitchFamily="2" charset="0"/>
              </a:rPr>
              <a:t>A lo largo del 2022 llevan abiertos 128 comercios, mientras que los cierres se sitúan en 58.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s-E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SemiBold" pitchFamily="2" charset="0"/>
              </a:rPr>
              <a:t>Esto marca una relación de 2,1 aperturas en relación a cada cierre que se produce.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US"/>
          </a:p>
        </p:txBody>
      </p:sp>
      <p:pic>
        <p:nvPicPr>
          <p:cNvPr id="4" name="Picture 3" descr="3 para toda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" y="0"/>
            <a:ext cx="12192000" cy="6858000"/>
          </a:xfrm>
          <a:prstGeom prst="rect">
            <a:avLst/>
          </a:prstGeom>
        </p:spPr>
      </p:pic>
      <p:graphicFrame>
        <p:nvGraphicFramePr>
          <p:cNvPr id="5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6565726"/>
              </p:ext>
            </p:extLst>
          </p:nvPr>
        </p:nvGraphicFramePr>
        <p:xfrm>
          <a:off x="1515533" y="558800"/>
          <a:ext cx="9592735" cy="4830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Marcador de contenido 2"/>
          <p:cNvSpPr txBox="1">
            <a:spLocks/>
          </p:cNvSpPr>
          <p:nvPr/>
        </p:nvSpPr>
        <p:spPr>
          <a:xfrm>
            <a:off x="1188394" y="5624422"/>
            <a:ext cx="10515600" cy="17080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SemiBold" pitchFamily="2" charset="0"/>
              </a:rPr>
              <a:t>El aumento de habilitaciones de servicios podría marcar un aumento del empleo que no va por caminos registrales tradicionales (profesionales no colegiados y empleo informal del tipo free </a:t>
            </a:r>
            <a:r>
              <a:rPr kumimoji="0" lang="es-E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SemiBold" pitchFamily="2" charset="0"/>
              </a:rPr>
              <a:t>lancers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SemiBold" pitchFamily="2" charset="0"/>
              </a:rPr>
              <a:t>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SemiBold" pitchFamily="2" charset="0"/>
              </a:rPr>
              <a:t>En lo que va de 2022 se han habilitado 198 prestadores de servicios, mientras que 73 se han dado de baja, marcando una relación de 2,7 entre ambas </a:t>
            </a:r>
            <a:endParaRPr kumimoji="0" lang="es-A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SemiBold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2 secretaria general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" y="0"/>
            <a:ext cx="12192000" cy="6858000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38200" y="3009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3600" dirty="0" smtClean="0">
                <a:solidFill>
                  <a:schemeClr val="bg1"/>
                </a:solidFill>
                <a:latin typeface="Montserrat ExtraBold" panose="00000900000000000000" pitchFamily="2" charset="0"/>
              </a:rPr>
              <a:t>MONITOR DE ACTIVIDADES ECONÓMICAS</a:t>
            </a:r>
            <a:endParaRPr lang="en-US" sz="3600" dirty="0">
              <a:solidFill>
                <a:schemeClr val="bg1"/>
              </a:solidFill>
              <a:latin typeface="Montserrat ExtraBold" panose="00000900000000000000" pitchFamily="2" charset="0"/>
            </a:endParaRPr>
          </a:p>
        </p:txBody>
      </p:sp>
      <p:sp>
        <p:nvSpPr>
          <p:cNvPr id="6" name="Marcador de contenido 2"/>
          <p:cNvSpPr>
            <a:spLocks noGrp="1"/>
          </p:cNvSpPr>
          <p:nvPr>
            <p:ph idx="1"/>
          </p:nvPr>
        </p:nvSpPr>
        <p:spPr>
          <a:xfrm>
            <a:off x="1784240" y="2003035"/>
            <a:ext cx="6199827" cy="3979195"/>
          </a:xfrm>
        </p:spPr>
        <p:txBody>
          <a:bodyPr>
            <a:normAutofit/>
          </a:bodyPr>
          <a:lstStyle/>
          <a:p>
            <a:r>
              <a:rPr lang="es-ES" sz="2400" dirty="0" err="1" smtClean="0">
                <a:latin typeface="Montserrat SemiBold" pitchFamily="2" charset="0"/>
              </a:rPr>
              <a:t>Geolocalización</a:t>
            </a:r>
            <a:r>
              <a:rPr lang="es-ES" sz="2400" dirty="0" smtClean="0">
                <a:latin typeface="Montserrat SemiBold" pitchFamily="2" charset="0"/>
              </a:rPr>
              <a:t> de puntos habilitados.</a:t>
            </a:r>
          </a:p>
          <a:p>
            <a:r>
              <a:rPr lang="es-ES" sz="2400" dirty="0" smtClean="0">
                <a:latin typeface="Montserrat SemiBold" pitchFamily="2" charset="0"/>
              </a:rPr>
              <a:t>Mapa con zonas de calor.</a:t>
            </a:r>
          </a:p>
          <a:p>
            <a:r>
              <a:rPr lang="es-ES" sz="2400" dirty="0" smtClean="0">
                <a:latin typeface="Montserrat SemiBold" pitchFamily="2" charset="0"/>
              </a:rPr>
              <a:t>Trabajo con entidades intermedias para la conformación de otros índices.</a:t>
            </a:r>
          </a:p>
          <a:p>
            <a:r>
              <a:rPr lang="es-ES" sz="2400" dirty="0" smtClean="0">
                <a:latin typeface="Montserrat SemiBold" pitchFamily="2" charset="0"/>
              </a:rPr>
              <a:t>Actualización de datos del sector industrial.</a:t>
            </a:r>
            <a:endParaRPr lang="es-AR" sz="2400" dirty="0">
              <a:latin typeface="Montserrat SemiBold" pitchFamily="2" charset="0"/>
            </a:endParaRPr>
          </a:p>
        </p:txBody>
      </p:sp>
      <p:pic>
        <p:nvPicPr>
          <p:cNvPr id="7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9241" y="1976149"/>
            <a:ext cx="3219450" cy="36766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282</Words>
  <Application>Microsoft Office PowerPoint</Application>
  <PresentationFormat>Panorámica</PresentationFormat>
  <Paragraphs>22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Montserrat ExtraBold</vt:lpstr>
      <vt:lpstr>Montserrat SemiBold</vt:lpstr>
      <vt:lpstr>Tema de Office</vt:lpstr>
      <vt:lpstr>MONITOR DE ACTIVIDADES ECONÓMICAS</vt:lpstr>
      <vt:lpstr>MONITOR DE ACTIVIDADES ECONÓMICAS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MONITOR DE ACTIVIDADES ECONÓMICAS</vt:lpstr>
    </vt:vector>
  </TitlesOfParts>
  <Company>InKulpado666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Área Prevención de Consumos Problemáticos</dc:title>
  <dc:creator>AREA SALUD RQTA 1</dc:creator>
  <cp:lastModifiedBy>Ignacio</cp:lastModifiedBy>
  <cp:revision>28</cp:revision>
  <dcterms:created xsi:type="dcterms:W3CDTF">2021-03-29T11:17:47Z</dcterms:created>
  <dcterms:modified xsi:type="dcterms:W3CDTF">2022-07-15T13:08:14Z</dcterms:modified>
</cp:coreProperties>
</file>